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CA5C917-5EC1-4CA4-A641-80A523E78B5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1D4C148-8C3A-40A5-ACD4-F55BD350A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C917-5EC1-4CA4-A641-80A523E78B5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C148-8C3A-40A5-ACD4-F55BD350A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C917-5EC1-4CA4-A641-80A523E78B5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C148-8C3A-40A5-ACD4-F55BD350A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A5C917-5EC1-4CA4-A641-80A523E78B5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1D4C148-8C3A-40A5-ACD4-F55BD350A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CA5C917-5EC1-4CA4-A641-80A523E78B5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1D4C148-8C3A-40A5-ACD4-F55BD350A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C917-5EC1-4CA4-A641-80A523E78B5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C148-8C3A-40A5-ACD4-F55BD350A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C917-5EC1-4CA4-A641-80A523E78B5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C148-8C3A-40A5-ACD4-F55BD350A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A5C917-5EC1-4CA4-A641-80A523E78B5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1D4C148-8C3A-40A5-ACD4-F55BD350A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5C917-5EC1-4CA4-A641-80A523E78B5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4C148-8C3A-40A5-ACD4-F55BD350A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A5C917-5EC1-4CA4-A641-80A523E78B5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1D4C148-8C3A-40A5-ACD4-F55BD350A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A5C917-5EC1-4CA4-A641-80A523E78B5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1D4C148-8C3A-40A5-ACD4-F55BD350A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CA5C917-5EC1-4CA4-A641-80A523E78B54}" type="datetimeFigureOut">
              <a:rPr lang="en-US" smtClean="0"/>
              <a:pPr/>
              <a:t>12/18/2023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1D4C148-8C3A-40A5-ACD4-F55BD350A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295400"/>
            <a:ext cx="6172200" cy="2286000"/>
          </a:xfrm>
        </p:spPr>
        <p:txBody>
          <a:bodyPr>
            <a:normAutofit/>
          </a:bodyPr>
          <a:lstStyle/>
          <a:p>
            <a:r>
              <a:rPr lang="en-US" sz="4000" dirty="0"/>
              <a:t>Wastewater Hydraulics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Kay Curtin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FLOW MEASUREMENT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err="1"/>
              <a:t>Venturi</a:t>
            </a:r>
            <a:endParaRPr lang="en-US" dirty="0"/>
          </a:p>
          <a:p>
            <a:pPr lvl="1"/>
            <a:r>
              <a:rPr lang="en-US" dirty="0"/>
              <a:t>Restricts flow and measures the drop in pressure</a:t>
            </a:r>
          </a:p>
          <a:p>
            <a:r>
              <a:rPr lang="en-US" dirty="0"/>
              <a:t>Orifice</a:t>
            </a:r>
          </a:p>
          <a:p>
            <a:r>
              <a:rPr lang="en-US" dirty="0"/>
              <a:t>Nozzle</a:t>
            </a:r>
          </a:p>
          <a:p>
            <a:r>
              <a:rPr lang="en-US" dirty="0"/>
              <a:t>Static tube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Measure the induced voltage caused by the flow of a conductive fluid between two electrodes, which translates to velocity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Differential Pressure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Magnetic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BERNOULLI’S PRINCIPLE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b="1" dirty="0"/>
              <a:t>Bernoulli's principle</a:t>
            </a:r>
            <a:r>
              <a:rPr lang="en-US" dirty="0"/>
              <a:t> states that an increase in the speed of a fluid occurs simultaneously with a decrease in</a:t>
            </a:r>
            <a:r>
              <a:rPr lang="en-US" dirty="0">
                <a:solidFill>
                  <a:schemeClr val="tx2"/>
                </a:solidFill>
              </a:rPr>
              <a:t> pressure or a decrease in the fluid's potential energy.</a:t>
            </a:r>
            <a:r>
              <a:rPr lang="en-US" baseline="30000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The principle is named after Daniel Bernoulli who published it in his book </a:t>
            </a:r>
            <a:r>
              <a:rPr lang="en-US" i="1" dirty="0" err="1">
                <a:solidFill>
                  <a:schemeClr val="tx2"/>
                </a:solidFill>
              </a:rPr>
              <a:t>Hydrodynamica</a:t>
            </a:r>
            <a:r>
              <a:rPr lang="en-US" dirty="0">
                <a:solidFill>
                  <a:schemeClr val="tx2"/>
                </a:solidFill>
              </a:rPr>
              <a:t> in 1738.</a:t>
            </a:r>
            <a:endParaRPr lang="en-US" dirty="0"/>
          </a:p>
        </p:txBody>
      </p:sp>
      <p:pic>
        <p:nvPicPr>
          <p:cNvPr id="10" name="Picture 9" descr="d_7781_924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86200" y="3801110"/>
            <a:ext cx="4216400" cy="305689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TYPES OF FLOW 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Ultrasonic (</a:t>
            </a:r>
            <a:r>
              <a:rPr lang="en-US" dirty="0" err="1"/>
              <a:t>doppler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Velocity (</a:t>
            </a:r>
            <a:r>
              <a:rPr lang="en-US" dirty="0" err="1"/>
              <a:t>propellor</a:t>
            </a:r>
            <a:r>
              <a:rPr lang="en-US" dirty="0"/>
              <a:t> or turbine)</a:t>
            </a:r>
          </a:p>
          <a:p>
            <a:endParaRPr lang="en-US" dirty="0"/>
          </a:p>
          <a:p>
            <a:r>
              <a:rPr lang="en-US" dirty="0"/>
              <a:t>Positive-displacement (piston, rotating disc)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CHANNEL FLOW 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/>
              <a:t> V notch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Parchall</a:t>
            </a:r>
            <a:r>
              <a:rPr lang="en-US" dirty="0"/>
              <a:t> Flume</a:t>
            </a:r>
          </a:p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Parshall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err="1"/>
              <a:t>Weires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Flumes</a:t>
            </a:r>
          </a:p>
        </p:txBody>
      </p:sp>
      <p:pic>
        <p:nvPicPr>
          <p:cNvPr id="4" name="Picture 3" descr="Vnotch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3352800"/>
            <a:ext cx="3295651" cy="2471738"/>
          </a:xfrm>
          <a:prstGeom prst="rect">
            <a:avLst/>
          </a:prstGeom>
        </p:spPr>
      </p:pic>
      <p:pic>
        <p:nvPicPr>
          <p:cNvPr id="5" name="Picture 4" descr="parsh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600" y="3429000"/>
            <a:ext cx="3310247" cy="21240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Weight and Volume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1 cubic foot of water weighs 62.4 pounds</a:t>
            </a:r>
          </a:p>
          <a:p>
            <a:r>
              <a:rPr lang="en-US" dirty="0"/>
              <a:t>1 cubic foot contains 7.48 gallons of water</a:t>
            </a:r>
          </a:p>
          <a:p>
            <a:endParaRPr lang="en-US" dirty="0"/>
          </a:p>
          <a:p>
            <a:r>
              <a:rPr lang="en-US" dirty="0"/>
              <a:t>For liquids, specific gravity is used to convert to actual pounds of a liquid</a:t>
            </a:r>
          </a:p>
          <a:p>
            <a:r>
              <a:rPr lang="en-US" dirty="0"/>
              <a:t>Formula is sp.gr. = weight of liquid divided by weight of water</a:t>
            </a:r>
          </a:p>
          <a:p>
            <a:r>
              <a:rPr lang="en-US" dirty="0"/>
              <a:t>The specific gravity of water is 1.0</a:t>
            </a:r>
          </a:p>
          <a:p>
            <a:r>
              <a:rPr lang="en-US" dirty="0"/>
              <a:t>Anything higher will float</a:t>
            </a:r>
          </a:p>
          <a:p>
            <a:r>
              <a:rPr lang="en-US" dirty="0"/>
              <a:t>Anything lower will sink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Force and Pressure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/>
              <a:t>Force:  the push or pull influence that causes motion</a:t>
            </a:r>
          </a:p>
          <a:p>
            <a:r>
              <a:rPr lang="en-US" dirty="0"/>
              <a:t>Force = weight</a:t>
            </a:r>
          </a:p>
          <a:p>
            <a:r>
              <a:rPr lang="en-US" dirty="0"/>
              <a:t>Example:  1 </a:t>
            </a:r>
            <a:r>
              <a:rPr lang="en-US" dirty="0" err="1"/>
              <a:t>cu.ft</a:t>
            </a:r>
            <a:r>
              <a:rPr lang="en-US" dirty="0"/>
              <a:t>. of water  = 62.4 pounds of force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371974" y="2362200"/>
            <a:ext cx="4162425" cy="3886200"/>
          </a:xfrm>
        </p:spPr>
        <p:txBody>
          <a:bodyPr/>
          <a:lstStyle/>
          <a:p>
            <a:r>
              <a:rPr lang="en-US" dirty="0"/>
              <a:t>Pressure = Force/Area</a:t>
            </a:r>
          </a:p>
          <a:p>
            <a:r>
              <a:rPr lang="en-US" dirty="0"/>
              <a:t>Ex.: pounds/</a:t>
            </a:r>
            <a:r>
              <a:rPr lang="en-US" dirty="0" err="1"/>
              <a:t>sq.in</a:t>
            </a:r>
            <a:r>
              <a:rPr lang="en-US" dirty="0"/>
              <a:t>. (psi)</a:t>
            </a:r>
          </a:p>
          <a:p>
            <a:endParaRPr lang="en-US" dirty="0"/>
          </a:p>
          <a:p>
            <a:r>
              <a:rPr lang="en-US" dirty="0"/>
              <a:t>Feet of head is related to pressure</a:t>
            </a:r>
          </a:p>
          <a:p>
            <a:pPr lvl="1"/>
            <a:r>
              <a:rPr lang="en-US" dirty="0"/>
              <a:t>1 psi = 2.31 ft. of head</a:t>
            </a:r>
          </a:p>
          <a:p>
            <a:pPr lvl="1"/>
            <a:r>
              <a:rPr lang="en-US" dirty="0"/>
              <a:t>1 foot of head = 0.433 psi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Force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Pressure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STATIC HEAD:  Discharge elevation – supply elevation</a:t>
            </a:r>
          </a:p>
          <a:p>
            <a:r>
              <a:rPr lang="en-US" dirty="0"/>
              <a:t>FRICTION HEAD: Energy losses due to friction (also referred to as HEAD LOSS)</a:t>
            </a:r>
          </a:p>
          <a:p>
            <a:r>
              <a:rPr lang="en-US" dirty="0"/>
              <a:t>VELOCITY HEAD: Energy losses to maintain velocity</a:t>
            </a:r>
          </a:p>
          <a:p>
            <a:r>
              <a:rPr lang="en-US" dirty="0"/>
              <a:t>TOTAL DYNAMIC HEAD: Static head + friction head + velocity head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and discharge rate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/>
              <a:t>Q = V x A</a:t>
            </a:r>
          </a:p>
          <a:p>
            <a:r>
              <a:rPr lang="en-US" dirty="0"/>
              <a:t>Q = Flow in </a:t>
            </a:r>
            <a:r>
              <a:rPr lang="en-US" dirty="0" err="1"/>
              <a:t>cu.ft</a:t>
            </a:r>
            <a:r>
              <a:rPr lang="en-US" dirty="0"/>
              <a:t>./sec.</a:t>
            </a:r>
          </a:p>
          <a:p>
            <a:r>
              <a:rPr lang="en-US" dirty="0"/>
              <a:t>V = Velocity in ft./sec.</a:t>
            </a:r>
          </a:p>
          <a:p>
            <a:r>
              <a:rPr lang="en-US" dirty="0"/>
              <a:t>A = Area in sq. ft.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Decrease in Area = Increase in Velocity</a:t>
            </a:r>
          </a:p>
          <a:p>
            <a:endParaRPr lang="en-US" dirty="0"/>
          </a:p>
          <a:p>
            <a:r>
              <a:rPr lang="en-US" dirty="0"/>
              <a:t>Increase in velocity = Decrease in Pressure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Flow Equation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Changes in Velocity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Piezometric</a:t>
            </a:r>
            <a:r>
              <a:rPr lang="en-US" dirty="0"/>
              <a:t> Surface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Energy cannot be created or destroyed</a:t>
            </a:r>
          </a:p>
          <a:p>
            <a:r>
              <a:rPr lang="en-US" dirty="0"/>
              <a:t>In a closed system, the total energy is constant</a:t>
            </a:r>
          </a:p>
          <a:p>
            <a:endParaRPr lang="en-US" dirty="0"/>
          </a:p>
          <a:p>
            <a:r>
              <a:rPr lang="en-US" dirty="0"/>
              <a:t>ENERGY HEAD:</a:t>
            </a:r>
          </a:p>
          <a:p>
            <a:pPr lvl="1"/>
            <a:r>
              <a:rPr lang="en-US" dirty="0"/>
              <a:t>Energy units = foot-pounds</a:t>
            </a:r>
          </a:p>
          <a:p>
            <a:pPr lvl="1"/>
            <a:r>
              <a:rPr lang="en-US" dirty="0"/>
              <a:t>Head units = feet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PIEZOMETERIC SURFACE :</a:t>
            </a:r>
          </a:p>
          <a:p>
            <a:pPr lvl="1">
              <a:buNone/>
            </a:pPr>
            <a:r>
              <a:rPr lang="en-US" dirty="0"/>
              <a:t>	Pressure surface of water in a system</a:t>
            </a:r>
          </a:p>
          <a:p>
            <a:pPr lvl="1">
              <a:buNone/>
            </a:pPr>
            <a:endParaRPr lang="en-US" dirty="0"/>
          </a:p>
          <a:p>
            <a:pPr lvl="1"/>
            <a:r>
              <a:rPr lang="en-US" dirty="0"/>
              <a:t>GROUNDWATER MONITORING: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err="1"/>
              <a:t>Piezometers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Hydraulic machines (pumps)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STATIC = stopped or standing</a:t>
            </a:r>
          </a:p>
          <a:p>
            <a:pPr lvl="1"/>
            <a:r>
              <a:rPr lang="en-US" dirty="0"/>
              <a:t>Static head is the elevation of water in feet</a:t>
            </a:r>
          </a:p>
          <a:p>
            <a:endParaRPr lang="en-US" dirty="0"/>
          </a:p>
          <a:p>
            <a:r>
              <a:rPr lang="en-US" dirty="0"/>
              <a:t>DYNAMIC = flowing </a:t>
            </a:r>
          </a:p>
          <a:p>
            <a:pPr lvl="1"/>
            <a:r>
              <a:rPr lang="en-US" dirty="0" err="1"/>
              <a:t>Headloss</a:t>
            </a:r>
            <a:r>
              <a:rPr lang="en-US" dirty="0"/>
              <a:t> = loss of pressure due to friction, which dissipates as heat, caused by:</a:t>
            </a:r>
          </a:p>
          <a:p>
            <a:pPr lvl="2"/>
            <a:r>
              <a:rPr lang="en-US" dirty="0"/>
              <a:t>pipe roughness,</a:t>
            </a:r>
          </a:p>
          <a:p>
            <a:pPr lvl="2"/>
            <a:r>
              <a:rPr lang="en-US" dirty="0"/>
              <a:t> pipe length </a:t>
            </a:r>
          </a:p>
          <a:p>
            <a:pPr lvl="2"/>
            <a:r>
              <a:rPr lang="en-US" dirty="0"/>
              <a:t>pipe diameter</a:t>
            </a:r>
          </a:p>
          <a:p>
            <a:pPr lvl="2"/>
            <a:r>
              <a:rPr lang="en-US" dirty="0"/>
              <a:t> velocity of the water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PUMPING HYDRAULICS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Static Head:  distance in feet between the suction and discharge water level</a:t>
            </a:r>
          </a:p>
          <a:p>
            <a:endParaRPr lang="en-US" dirty="0"/>
          </a:p>
          <a:p>
            <a:r>
              <a:rPr lang="en-US" dirty="0"/>
              <a:t>Suction Lift: when the eye of the impeller is ABOVE the water level that you are pumping</a:t>
            </a:r>
          </a:p>
          <a:p>
            <a:endParaRPr lang="en-US" dirty="0"/>
          </a:p>
          <a:p>
            <a:r>
              <a:rPr lang="en-US" dirty="0"/>
              <a:t>Suction Head: when the eye of the impeller is BELOW the water level being pumped</a:t>
            </a:r>
          </a:p>
          <a:p>
            <a:endParaRPr lang="en-US" dirty="0"/>
          </a:p>
          <a:p>
            <a:r>
              <a:rPr lang="en-US" dirty="0"/>
              <a:t>Total Dynamic Head:  the sum of static head, </a:t>
            </a:r>
            <a:r>
              <a:rPr lang="en-US" dirty="0" err="1"/>
              <a:t>headloss</a:t>
            </a:r>
            <a:r>
              <a:rPr lang="en-US" dirty="0"/>
              <a:t>, and velocity head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/>
              <a:t>WHY DO WE MEASURE FLOW?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/>
          <a:lstStyle/>
          <a:p>
            <a:r>
              <a:rPr lang="en-US" dirty="0"/>
              <a:t>Required in discharge permit</a:t>
            </a:r>
          </a:p>
          <a:p>
            <a:endParaRPr lang="en-US" dirty="0"/>
          </a:p>
          <a:p>
            <a:r>
              <a:rPr lang="en-US" dirty="0"/>
              <a:t>Determining hydraulic loading to WWTP</a:t>
            </a:r>
          </a:p>
          <a:p>
            <a:endParaRPr lang="en-US" dirty="0"/>
          </a:p>
          <a:p>
            <a:r>
              <a:rPr lang="en-US" dirty="0"/>
              <a:t>Determining organic loading to WWTP</a:t>
            </a:r>
          </a:p>
          <a:p>
            <a:endParaRPr lang="en-US" dirty="0"/>
          </a:p>
          <a:p>
            <a:r>
              <a:rPr lang="en-US" dirty="0"/>
              <a:t>Monitoring internal process flows (sludge return or wasting rates)</a:t>
            </a:r>
          </a:p>
          <a:p>
            <a:endParaRPr lang="en-US" dirty="0"/>
          </a:p>
          <a:p>
            <a:r>
              <a:rPr lang="en-US" dirty="0"/>
              <a:t>Controlling and verifying chemical dosage rates</a:t>
            </a:r>
          </a:p>
          <a:p>
            <a:endParaRPr lang="en-US" dirty="0"/>
          </a:p>
          <a:p>
            <a:r>
              <a:rPr lang="en-US" dirty="0"/>
              <a:t>Monitoring I &amp; I rates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67</TotalTime>
  <Words>562</Words>
  <Application>Microsoft Office PowerPoint</Application>
  <PresentationFormat>On-screen Show (4:3)</PresentationFormat>
  <Paragraphs>109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Century Schoolbook</vt:lpstr>
      <vt:lpstr>Wingdings</vt:lpstr>
      <vt:lpstr>Wingdings 2</vt:lpstr>
      <vt:lpstr>Oriel</vt:lpstr>
      <vt:lpstr>Wastewater Hydraulics</vt:lpstr>
      <vt:lpstr>Weight and Volume</vt:lpstr>
      <vt:lpstr>Force and Pressure</vt:lpstr>
      <vt:lpstr>Head</vt:lpstr>
      <vt:lpstr>Flow and discharge rate</vt:lpstr>
      <vt:lpstr>Piezometric Surface</vt:lpstr>
      <vt:lpstr>Hydraulic machines (pumps)</vt:lpstr>
      <vt:lpstr>PUMPING HYDRAULICS</vt:lpstr>
      <vt:lpstr>WHY DO WE MEASURE FLOW?</vt:lpstr>
      <vt:lpstr>TYPES OF FLOW MEASUREMENT</vt:lpstr>
      <vt:lpstr>BERNOULLI’S PRINCIPLE</vt:lpstr>
      <vt:lpstr>OTHER TYPES OF FLOW METERS</vt:lpstr>
      <vt:lpstr>OPEN CHANNEL FLOW METERS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Wastewater hydraulics</dc:title>
  <dc:creator>Kay</dc:creator>
  <cp:lastModifiedBy>Renee Koback</cp:lastModifiedBy>
  <cp:revision>21</cp:revision>
  <dcterms:created xsi:type="dcterms:W3CDTF">2017-03-07T06:35:05Z</dcterms:created>
  <dcterms:modified xsi:type="dcterms:W3CDTF">2023-12-18T14:46:19Z</dcterms:modified>
</cp:coreProperties>
</file>